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EE3425"/>
    <a:srgbClr val="B5E34F"/>
    <a:srgbClr val="FA820A"/>
    <a:srgbClr val="FEB602"/>
    <a:srgbClr val="163E6F"/>
    <a:srgbClr val="FBD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85326" autoAdjust="0"/>
  </p:normalViewPr>
  <p:slideViewPr>
    <p:cSldViewPr>
      <p:cViewPr varScale="1">
        <p:scale>
          <a:sx n="114" d="100"/>
          <a:sy n="114" d="100"/>
        </p:scale>
        <p:origin x="21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C6B42-EC9E-44D3-95EA-AEC8C1D55487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3B01D-3F6C-4E69-B842-F4570EE5DFC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656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3B01D-3F6C-4E69-B842-F4570EE5DFC1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A334F2-5A27-4495-8EDF-309557C3B81F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B5441F-7648-4C7C-97C2-244E2C7709D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7B87A3-59D0-4E14-85E9-602A0FCD5174}" type="datetimeFigureOut">
              <a:rPr lang="en-IN" smtClean="0"/>
              <a:pPr/>
              <a:t>09/03/20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8A38A3-AE8B-4310-B812-466497C547B0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7483114" y="6459687"/>
            <a:ext cx="221799" cy="221799"/>
          </a:xfrm>
          <a:prstGeom prst="ellipse">
            <a:avLst/>
          </a:prstGeom>
          <a:solidFill>
            <a:srgbClr val="163E6F"/>
          </a:solidFill>
          <a:ln w="3175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>
          <a:xfrm>
            <a:off x="7440273" y="6497339"/>
            <a:ext cx="308508" cy="22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fld id="{945B5D6D-F138-41BF-890C-A4C97DCE1142}" type="slidenum">
              <a:rPr lang="en-US" sz="800" smtClean="0">
                <a:solidFill>
                  <a:schemeClr val="bg1"/>
                </a:solidFill>
                <a:latin typeface="Oswald Light"/>
                <a:cs typeface="Oswald Light"/>
              </a:rPr>
              <a:pPr>
                <a:lnSpc>
                  <a:spcPct val="70000"/>
                </a:lnSpc>
              </a:pPr>
              <a:t>‹#›</a:t>
            </a:fld>
            <a:endParaRPr lang="en-US" sz="800" dirty="0">
              <a:solidFill>
                <a:schemeClr val="bg1"/>
              </a:solidFill>
              <a:latin typeface="Oswald Light"/>
              <a:cs typeface="Oswald Light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799581" y="6462861"/>
            <a:ext cx="0" cy="21600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Untitled-1.wmf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7884368" y="6381328"/>
            <a:ext cx="864096" cy="2955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3861048"/>
          </a:xfrm>
          <a:prstGeom prst="rect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03548" y="1844824"/>
            <a:ext cx="813690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600" b="1">
                <a:solidFill>
                  <a:schemeClr val="bg1"/>
                </a:solidFill>
                <a:latin typeface="Helvetica 55 Roman" pitchFamily="34" charset="0"/>
              </a:rPr>
              <a:t>Finding Hidden Revenue &amp;</a:t>
            </a:r>
          </a:p>
          <a:p>
            <a:pPr algn="ctr"/>
            <a:r>
              <a:rPr lang="en-IN" sz="4600" b="1">
                <a:solidFill>
                  <a:schemeClr val="bg1"/>
                </a:solidFill>
                <a:latin typeface="Helvetica 55 Roman" pitchFamily="34" charset="0"/>
              </a:rPr>
              <a:t>Overlooked Marketing Gems</a:t>
            </a:r>
          </a:p>
        </p:txBody>
      </p:sp>
      <p:pic>
        <p:nvPicPr>
          <p:cNvPr id="9" name="Picture 8" descr="Untitled-1.w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3808" y="4869160"/>
            <a:ext cx="3390836" cy="115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rr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024" y="260648"/>
            <a:ext cx="8676456" cy="4537929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043608" y="1139711"/>
            <a:ext cx="3312368" cy="3024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IN" sz="2400" b="1">
                <a:solidFill>
                  <a:srgbClr val="FFFF99"/>
                </a:solidFill>
                <a:latin typeface="Helvetica 55 Roman" pitchFamily="34" charset="0"/>
              </a:rPr>
              <a:t>Complaint taken seriously </a:t>
            </a:r>
            <a:r>
              <a:rPr lang="en-IN" sz="2400" b="1">
                <a:solidFill>
                  <a:srgbClr val="FFFF99"/>
                </a:solidFill>
                <a:latin typeface="Helvetica 95 Black" pitchFamily="34" charset="0"/>
              </a:rPr>
              <a:t>AND</a:t>
            </a:r>
            <a:br>
              <a:rPr lang="en-IN" sz="2400" b="1">
                <a:solidFill>
                  <a:srgbClr val="FFFF99"/>
                </a:solidFill>
                <a:latin typeface="Helvetica 55 Roman" pitchFamily="34" charset="0"/>
              </a:rPr>
            </a:br>
            <a:r>
              <a:rPr lang="en-IN" sz="2400" b="1">
                <a:solidFill>
                  <a:srgbClr val="FFFF99"/>
                </a:solidFill>
                <a:latin typeface="Helvetica 55 Roman" pitchFamily="34" charset="0"/>
              </a:rPr>
              <a:t>handled quickly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FFFF99"/>
              </a:buClr>
              <a:buFont typeface="Arial" pitchFamily="34" charset="0"/>
              <a:buChar char="•"/>
            </a:pPr>
            <a:r>
              <a:rPr lang="en-IN" sz="2200">
                <a:solidFill>
                  <a:schemeClr val="bg1"/>
                </a:solidFill>
                <a:latin typeface="Helvetica 55 Roman" pitchFamily="34" charset="0"/>
              </a:rPr>
              <a:t>Complaint is resolved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FFFF99"/>
              </a:buClr>
              <a:buFont typeface="Arial" pitchFamily="34" charset="0"/>
              <a:buChar char="•"/>
            </a:pPr>
            <a:r>
              <a:rPr lang="en-IN" sz="2200">
                <a:solidFill>
                  <a:schemeClr val="bg1"/>
                </a:solidFill>
                <a:latin typeface="Helvetica 55 Roman" pitchFamily="34" charset="0"/>
              </a:rPr>
              <a:t>Attitude changed...</a:t>
            </a:r>
            <a:br>
              <a:rPr lang="en-IN" sz="2200">
                <a:solidFill>
                  <a:schemeClr val="bg1"/>
                </a:solidFill>
                <a:latin typeface="Helvetica 55 Roman" pitchFamily="34" charset="0"/>
              </a:rPr>
            </a:br>
            <a:r>
              <a:rPr lang="en-IN" sz="2200">
                <a:solidFill>
                  <a:schemeClr val="bg1"/>
                </a:solidFill>
                <a:latin typeface="Helvetica 55 Roman" pitchFamily="34" charset="0"/>
              </a:rPr>
              <a:t>for the better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3002689" y="2143125"/>
            <a:ext cx="31165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3000" b="1">
                <a:solidFill>
                  <a:srgbClr val="EE3425"/>
                </a:solidFill>
                <a:latin typeface="Helvetica 95 Black" pitchFamily="34" charset="0"/>
              </a:rPr>
              <a:t>COMPLAINTS </a:t>
            </a:r>
            <a:endParaRPr lang="en-IN" sz="3000">
              <a:solidFill>
                <a:srgbClr val="EE3425"/>
              </a:solidFill>
              <a:latin typeface="Helvetica 95 Black" pitchFamily="34" charset="0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148064" y="1139711"/>
            <a:ext cx="3528392" cy="3024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IN" sz="2400" b="1">
                <a:solidFill>
                  <a:srgbClr val="FFFF99"/>
                </a:solidFill>
                <a:latin typeface="Helvetica 55 Roman" pitchFamily="34" charset="0"/>
              </a:rPr>
              <a:t>Complaint brushed</a:t>
            </a:r>
            <a:br>
              <a:rPr lang="en-IN" sz="2400" b="1">
                <a:solidFill>
                  <a:srgbClr val="FFFF99"/>
                </a:solidFill>
                <a:latin typeface="Helvetica 55 Roman" pitchFamily="34" charset="0"/>
              </a:rPr>
            </a:br>
            <a:r>
              <a:rPr lang="en-IN" sz="2400" b="1">
                <a:solidFill>
                  <a:srgbClr val="FFFF99"/>
                </a:solidFill>
                <a:latin typeface="Helvetica 55 Roman" pitchFamily="34" charset="0"/>
              </a:rPr>
              <a:t>off </a:t>
            </a:r>
            <a:r>
              <a:rPr lang="en-IN" sz="2400" b="1">
                <a:solidFill>
                  <a:srgbClr val="FFFF99"/>
                </a:solidFill>
                <a:latin typeface="Helvetica 95 Black" pitchFamily="34" charset="0"/>
              </a:rPr>
              <a:t>OR</a:t>
            </a:r>
            <a:r>
              <a:rPr lang="en-IN" sz="2400" b="1">
                <a:solidFill>
                  <a:srgbClr val="FFFF99"/>
                </a:solidFill>
                <a:latin typeface="Helvetica 55 Roman" pitchFamily="34" charset="0"/>
              </a:rPr>
              <a:t> postponed</a:t>
            </a:r>
            <a:br>
              <a:rPr lang="en-IN" sz="2400" b="1">
                <a:solidFill>
                  <a:srgbClr val="FFFF99"/>
                </a:solidFill>
                <a:latin typeface="Helvetica 55 Roman" pitchFamily="34" charset="0"/>
              </a:rPr>
            </a:br>
            <a:r>
              <a:rPr lang="en-IN" sz="2400" b="1">
                <a:solidFill>
                  <a:srgbClr val="FFFF99"/>
                </a:solidFill>
                <a:latin typeface="Helvetica 55 Roman" pitchFamily="34" charset="0"/>
              </a:rPr>
              <a:t>(I'll get to it later.)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FFFF99"/>
              </a:buClr>
              <a:buFont typeface="Arial" pitchFamily="34" charset="0"/>
              <a:buChar char="•"/>
            </a:pPr>
            <a:r>
              <a:rPr lang="en-IN" sz="2200">
                <a:solidFill>
                  <a:schemeClr val="bg1"/>
                </a:solidFill>
                <a:latin typeface="Helvetica 55 Roman" pitchFamily="34" charset="0"/>
              </a:rPr>
              <a:t>Creates customer dissatisfaction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FFFF99"/>
              </a:buClr>
              <a:buFont typeface="Arial" pitchFamily="34" charset="0"/>
              <a:buChar char="•"/>
            </a:pPr>
            <a:r>
              <a:rPr lang="en-IN" sz="2200" spc="-150">
                <a:solidFill>
                  <a:schemeClr val="bg1"/>
                </a:solidFill>
                <a:latin typeface="Helvetica 55 Roman" pitchFamily="34" charset="0"/>
              </a:rPr>
              <a:t>Bad comments to others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FFFF99"/>
              </a:buClr>
              <a:buFont typeface="Arial" pitchFamily="34" charset="0"/>
              <a:buChar char="•"/>
            </a:pPr>
            <a:endParaRPr lang="en-IN" sz="2200">
              <a:solidFill>
                <a:schemeClr val="bg1"/>
              </a:solidFill>
              <a:latin typeface="Helvetica 55 Roman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827584" y="4653136"/>
            <a:ext cx="7560840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000" b="1">
                <a:solidFill>
                  <a:srgbClr val="163E6F"/>
                </a:solidFill>
                <a:latin typeface="Helvetica 55 Roman" pitchFamily="34" charset="0"/>
              </a:rPr>
              <a:t>Which is better for sales?</a:t>
            </a:r>
            <a:endParaRPr lang="en-IN" sz="4000" b="1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rke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115616" y="3429000"/>
            <a:ext cx="273630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IN" sz="2400">
                <a:solidFill>
                  <a:schemeClr val="bg1"/>
                </a:solidFill>
                <a:latin typeface="Helvetica 55 Roman" pitchFamily="34" charset="0"/>
              </a:rPr>
              <a:t>Find an underserved market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7560840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b="1">
                <a:solidFill>
                  <a:srgbClr val="FFFF99"/>
                </a:solidFill>
                <a:latin typeface="Helvetica 55 Roman" pitchFamily="34" charset="0"/>
              </a:rPr>
              <a:t>Underserved</a:t>
            </a:r>
            <a:br>
              <a:rPr lang="en-IN" b="1">
                <a:solidFill>
                  <a:srgbClr val="FFFF99"/>
                </a:solidFill>
                <a:latin typeface="Helvetica 55 Roman" pitchFamily="34" charset="0"/>
              </a:rPr>
            </a:br>
            <a:r>
              <a:rPr lang="en-IN" b="1">
                <a:solidFill>
                  <a:srgbClr val="FFFF99"/>
                </a:solidFill>
                <a:latin typeface="Helvetica 55 Roman" pitchFamily="34" charset="0"/>
              </a:rPr>
              <a:t>Markets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6300192" y="764704"/>
            <a:ext cx="1728192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IN" sz="2400">
                <a:solidFill>
                  <a:schemeClr val="bg1"/>
                </a:solidFill>
                <a:latin typeface="Helvetica 55 Roman" pitchFamily="34" charset="0"/>
              </a:rPr>
              <a:t>Start marketing!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39552" y="3356992"/>
            <a:ext cx="273630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IN" sz="4000" spc="-300">
                <a:solidFill>
                  <a:srgbClr val="FFFF99"/>
                </a:solidFill>
                <a:latin typeface="Helvetica 35 Thin" pitchFamily="34" charset="0"/>
              </a:rPr>
              <a:t>01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4211960" y="5013176"/>
            <a:ext cx="1800200" cy="136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IN" sz="2400">
                <a:solidFill>
                  <a:schemeClr val="bg1"/>
                </a:solidFill>
                <a:latin typeface="Helvetica 55 Roman" pitchFamily="34" charset="0"/>
              </a:rPr>
              <a:t>Investigate its needs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3491880" y="4941168"/>
            <a:ext cx="273630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IN" sz="4000" spc="-150">
                <a:solidFill>
                  <a:srgbClr val="FFFF99"/>
                </a:solidFill>
                <a:latin typeface="Helvetica 35 Thin" pitchFamily="34" charset="0"/>
              </a:rPr>
              <a:t>02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7127776" y="3501008"/>
            <a:ext cx="1800200" cy="136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IN" sz="2400">
                <a:solidFill>
                  <a:schemeClr val="bg1"/>
                </a:solidFill>
                <a:latin typeface="Helvetica 55 Roman" pitchFamily="34" charset="0"/>
              </a:rPr>
              <a:t>Determine how your product or service can fill the gap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6444208" y="3429000"/>
            <a:ext cx="273630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IN" sz="4000" spc="-150">
                <a:solidFill>
                  <a:srgbClr val="FFFF99"/>
                </a:solidFill>
                <a:latin typeface="Helvetica 35 Thin" pitchFamily="34" charset="0"/>
              </a:rPr>
              <a:t>03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5652120" y="692696"/>
            <a:ext cx="936104" cy="8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IN" sz="4000" spc="-150">
                <a:solidFill>
                  <a:srgbClr val="FFFF99"/>
                </a:solidFill>
                <a:latin typeface="Helvetica 35 Thin" pitchFamily="34" charset="0"/>
              </a:rPr>
              <a:t>04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7848872" cy="3888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All pricing does not have to be the same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Different levels of service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Different quantities purchased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Different payment terms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Different warranties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136904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163E6F"/>
                </a:solidFill>
                <a:latin typeface="Helvetica 55 Roman" pitchFamily="34" charset="0"/>
              </a:rPr>
              <a:t>Tiered Pricing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3960440" cy="4608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Could be a customized product or service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Could be a customized sales effort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Goal: Close the big one...or a special one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Growth is created with forward momentum!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163E6F"/>
                </a:solidFill>
                <a:latin typeface="Helvetica 55 Roman" pitchFamily="34" charset="0"/>
              </a:rPr>
              <a:t>Customize for a Customer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hutterstock_212912245 [Converted]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9952" y="1628800"/>
            <a:ext cx="5087141" cy="41044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8208912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Do you know?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Gross profit &amp; gross profit percentage by category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163E6F"/>
                </a:solidFill>
                <a:latin typeface="Helvetica 55 Roman" pitchFamily="34" charset="0"/>
              </a:rPr>
              <a:t>Revenue Analysis by Category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/>
          <p:cNvSpPr txBox="1">
            <a:spLocks/>
          </p:cNvSpPr>
          <p:nvPr/>
        </p:nvSpPr>
        <p:spPr>
          <a:xfrm>
            <a:off x="611560" y="5013176"/>
            <a:ext cx="8352928" cy="1512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Where should energies and marketing be directed?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Where not?</a:t>
            </a:r>
          </a:p>
        </p:txBody>
      </p:sp>
      <p:sp>
        <p:nvSpPr>
          <p:cNvPr id="10" name="Oval 9"/>
          <p:cNvSpPr/>
          <p:nvPr/>
        </p:nvSpPr>
        <p:spPr>
          <a:xfrm>
            <a:off x="1007604" y="2852936"/>
            <a:ext cx="1440160" cy="1440160"/>
          </a:xfrm>
          <a:prstGeom prst="ellipse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163E6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951820" y="2852936"/>
            <a:ext cx="1440160" cy="1440160"/>
          </a:xfrm>
          <a:prstGeom prst="ellipse">
            <a:avLst/>
          </a:prstGeom>
          <a:solidFill>
            <a:srgbClr val="EE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163E6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40052" y="2852936"/>
            <a:ext cx="1440160" cy="1440160"/>
          </a:xfrm>
          <a:prstGeom prst="ellipse">
            <a:avLst/>
          </a:prstGeom>
          <a:solidFill>
            <a:srgbClr val="FEB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163E6F"/>
              </a:solidFill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899592" y="4365104"/>
            <a:ext cx="1656184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IN" sz="2000" b="1" dirty="0">
                <a:solidFill>
                  <a:srgbClr val="163E6F"/>
                </a:solidFill>
                <a:latin typeface="Helvetica 55 Roman" pitchFamily="34" charset="0"/>
              </a:rPr>
              <a:t>Product line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2843808" y="4365104"/>
            <a:ext cx="1656184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IN" sz="2000" b="1" dirty="0">
                <a:solidFill>
                  <a:srgbClr val="163E6F"/>
                </a:solidFill>
                <a:latin typeface="Helvetica 55 Roman" pitchFamily="34" charset="0"/>
              </a:rPr>
              <a:t>Service line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4932040" y="4365104"/>
            <a:ext cx="1656184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IN" sz="2000" b="1" dirty="0">
                <a:solidFill>
                  <a:srgbClr val="163E6F"/>
                </a:solidFill>
                <a:latin typeface="Helvetica 55 Roman" pitchFamily="34" charset="0"/>
              </a:rPr>
              <a:t>Department</a:t>
            </a:r>
          </a:p>
        </p:txBody>
      </p:sp>
      <p:pic>
        <p:nvPicPr>
          <p:cNvPr id="17" name="Picture 16" descr="Revenue icons.png"/>
          <p:cNvPicPr>
            <a:picLocks noChangeAspect="1"/>
          </p:cNvPicPr>
          <p:nvPr/>
        </p:nvPicPr>
        <p:blipFill>
          <a:blip r:embed="rId2" cstate="print"/>
          <a:srcRect r="63120"/>
          <a:stretch>
            <a:fillRect/>
          </a:stretch>
        </p:blipFill>
        <p:spPr>
          <a:xfrm>
            <a:off x="1331640" y="3284984"/>
            <a:ext cx="792088" cy="602746"/>
          </a:xfrm>
          <a:prstGeom prst="rect">
            <a:avLst/>
          </a:prstGeom>
        </p:spPr>
      </p:pic>
      <p:pic>
        <p:nvPicPr>
          <p:cNvPr id="18" name="Picture 17" descr="Revenue icons.png"/>
          <p:cNvPicPr>
            <a:picLocks noChangeAspect="1"/>
          </p:cNvPicPr>
          <p:nvPr/>
        </p:nvPicPr>
        <p:blipFill>
          <a:blip r:embed="rId3" cstate="print"/>
          <a:srcRect l="39928" r="29593"/>
          <a:stretch>
            <a:fillRect/>
          </a:stretch>
        </p:blipFill>
        <p:spPr>
          <a:xfrm>
            <a:off x="3275856" y="3212977"/>
            <a:ext cx="798284" cy="735028"/>
          </a:xfrm>
          <a:prstGeom prst="rect">
            <a:avLst/>
          </a:prstGeom>
        </p:spPr>
      </p:pic>
      <p:pic>
        <p:nvPicPr>
          <p:cNvPr id="19" name="Picture 18" descr="Revenue icons.png"/>
          <p:cNvPicPr>
            <a:picLocks noChangeAspect="1"/>
          </p:cNvPicPr>
          <p:nvPr/>
        </p:nvPicPr>
        <p:blipFill>
          <a:blip r:embed="rId3" cstate="print"/>
          <a:srcRect l="73456" r="-6982"/>
          <a:stretch>
            <a:fillRect/>
          </a:stretch>
        </p:blipFill>
        <p:spPr>
          <a:xfrm>
            <a:off x="5364088" y="3284984"/>
            <a:ext cx="792088" cy="6630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Price tag.png"/>
          <p:cNvPicPr>
            <a:picLocks noChangeAspect="1"/>
          </p:cNvPicPr>
          <p:nvPr/>
        </p:nvPicPr>
        <p:blipFill>
          <a:blip r:embed="rId2" cstate="print"/>
          <a:srcRect l="14910" t="9807"/>
          <a:stretch>
            <a:fillRect/>
          </a:stretch>
        </p:blipFill>
        <p:spPr>
          <a:xfrm rot="19821430">
            <a:off x="383459" y="-396772"/>
            <a:ext cx="4025499" cy="3636989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4572000" y="1628800"/>
            <a:ext cx="439248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IN" sz="2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Optimize pricing based on: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 rot="616175">
            <a:off x="1484588" y="1186204"/>
            <a:ext cx="2376264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3600" b="1">
                <a:solidFill>
                  <a:srgbClr val="FFFF99"/>
                </a:solidFill>
                <a:latin typeface="Helvetica 95 Black" pitchFamily="34" charset="0"/>
              </a:rPr>
              <a:t>PRICING</a:t>
            </a:r>
          </a:p>
        </p:txBody>
      </p:sp>
      <p:pic>
        <p:nvPicPr>
          <p:cNvPr id="21" name="Picture 20" descr="Pricin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616" y="2852936"/>
            <a:ext cx="7306071" cy="170383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318777" y="4869160"/>
            <a:ext cx="1005403" cy="764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en-IN" sz="2000" b="1" dirty="0">
                <a:solidFill>
                  <a:srgbClr val="000000"/>
                </a:solidFill>
                <a:latin typeface="Helvetica 55 Roman" pitchFamily="34" charset="0"/>
              </a:rPr>
              <a:t>Market</a:t>
            </a:r>
            <a:br>
              <a:rPr lang="en-IN" sz="20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000" b="1" dirty="0">
                <a:solidFill>
                  <a:srgbClr val="000000"/>
                </a:solidFill>
                <a:latin typeface="Helvetica 55 Roman" pitchFamily="34" charset="0"/>
              </a:rPr>
              <a:t>factors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24024" y="4869160"/>
            <a:ext cx="1595309" cy="425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en-IN" sz="2000" b="1" dirty="0">
                <a:solidFill>
                  <a:srgbClr val="000000"/>
                </a:solidFill>
                <a:latin typeface="Helvetica 55 Roman" pitchFamily="34" charset="0"/>
              </a:rPr>
              <a:t>Competition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76002" y="4797152"/>
            <a:ext cx="1402948" cy="764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en-IN" sz="2000" b="1" dirty="0">
                <a:solidFill>
                  <a:srgbClr val="000000"/>
                </a:solidFill>
                <a:latin typeface="Helvetica 55 Roman" pitchFamily="34" charset="0"/>
              </a:rPr>
              <a:t>Economic</a:t>
            </a:r>
            <a:br>
              <a:rPr lang="en-IN" sz="20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000" b="1" dirty="0">
                <a:solidFill>
                  <a:srgbClr val="000000"/>
                </a:solidFill>
                <a:latin typeface="Helvetica 55 Roman" pitchFamily="34" charset="0"/>
              </a:rPr>
              <a:t>conditions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05409" y="4725144"/>
            <a:ext cx="1005403" cy="425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en-IN" sz="2000" b="1" dirty="0">
                <a:solidFill>
                  <a:srgbClr val="000000"/>
                </a:solidFill>
                <a:latin typeface="Helvetica 55 Roman" pitchFamily="34" charset="0"/>
              </a:rPr>
              <a:t>Quality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611560" y="1196752"/>
            <a:ext cx="8208912" cy="40324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Anticipated gross profit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What do customers want?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Value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Benefits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Solutions 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All things being equal –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customers will seek lowest price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Differentiate to command higher prices</a:t>
            </a:r>
          </a:p>
        </p:txBody>
      </p:sp>
      <p:pic>
        <p:nvPicPr>
          <p:cNvPr id="5" name="Picture 4" descr="Price tag.png"/>
          <p:cNvPicPr>
            <a:picLocks noChangeAspect="1"/>
          </p:cNvPicPr>
          <p:nvPr/>
        </p:nvPicPr>
        <p:blipFill>
          <a:blip r:embed="rId2" cstate="print"/>
          <a:srcRect l="16801" t="15179"/>
          <a:stretch>
            <a:fillRect/>
          </a:stretch>
        </p:blipFill>
        <p:spPr>
          <a:xfrm rot="1778570" flipH="1">
            <a:off x="4872248" y="-216450"/>
            <a:ext cx="3936009" cy="3420359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 rot="20983825" flipH="1">
            <a:off x="5648234" y="1186202"/>
            <a:ext cx="2376264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3600" b="1">
                <a:solidFill>
                  <a:srgbClr val="FFFF99"/>
                </a:solidFill>
                <a:latin typeface="Helvetica 95 Black" pitchFamily="34" charset="0"/>
              </a:rPr>
              <a:t>PRICING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8208912" cy="4392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Every sale does not have to include the same terms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Discounts for early payments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Delayed payments for credit worthy customers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Consignment sales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Quantity discounts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Take out on approval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Downpayments and retainers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136904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163E6F"/>
                </a:solidFill>
                <a:latin typeface="Helvetica 55 Roman" pitchFamily="34" charset="0"/>
              </a:rPr>
              <a:t>Sales Terms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lide 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8208912" cy="4392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Past ≠ Future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Online sales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Social media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Smart phone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credit card readers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Don’t be at the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back of the pack!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136904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163E6F"/>
                </a:solidFill>
                <a:latin typeface="Helvetica 55 Roman" pitchFamily="34" charset="0"/>
              </a:rPr>
              <a:t>Internet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168721508.jpg"/>
          <p:cNvPicPr>
            <a:picLocks noChangeAspect="1"/>
          </p:cNvPicPr>
          <p:nvPr/>
        </p:nvPicPr>
        <p:blipFill>
          <a:blip r:embed="rId2" cstate="print"/>
          <a:srcRect r="9362" b="5155"/>
          <a:stretch>
            <a:fillRect/>
          </a:stretch>
        </p:blipFill>
        <p:spPr>
          <a:xfrm>
            <a:off x="1475656" y="1508448"/>
            <a:ext cx="7668344" cy="5349552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8208912" cy="4392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What is it? What might it be?????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Complement your existing business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Marginal costs can have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big impact on bottom line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Leverage your existing customer base!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136904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163E6F"/>
                </a:solidFill>
                <a:latin typeface="Helvetica 55 Roman" pitchFamily="34" charset="0"/>
              </a:rPr>
              <a:t>Additional Revenue Streams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10800000">
            <a:off x="0" y="0"/>
            <a:ext cx="9144000" cy="6858000"/>
          </a:xfrm>
          <a:prstGeom prst="rect">
            <a:avLst/>
          </a:prstGeom>
          <a:gradFill>
            <a:gsLst>
              <a:gs pos="66000">
                <a:schemeClr val="bg1">
                  <a:alpha val="87000"/>
                </a:schemeClr>
              </a:gs>
              <a:gs pos="1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913726" y="647114"/>
            <a:ext cx="2205822" cy="2205822"/>
          </a:xfrm>
          <a:prstGeom prst="ellipse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163E6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0347" y="1365305"/>
            <a:ext cx="23725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You try</a:t>
            </a:r>
            <a:br>
              <a:rPr lang="en-US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</a:br>
            <a:r>
              <a:rPr lang="en-US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your best</a:t>
            </a:r>
            <a:endParaRPr lang="bg-BG" sz="2200" dirty="0">
              <a:solidFill>
                <a:schemeClr val="bg1"/>
              </a:solidFill>
              <a:latin typeface="Liberation Sans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51520" y="3140968"/>
            <a:ext cx="2376264" cy="2376264"/>
          </a:xfrm>
          <a:prstGeom prst="ellipse">
            <a:avLst/>
          </a:prstGeom>
          <a:solidFill>
            <a:srgbClr val="EE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163E6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3362" y="3645024"/>
            <a:ext cx="237258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You work</a:t>
            </a:r>
            <a:br>
              <a:rPr lang="en-IN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</a:br>
            <a:r>
              <a:rPr lang="en-IN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harder and longer</a:t>
            </a:r>
            <a:br>
              <a:rPr lang="en-IN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</a:br>
            <a:r>
              <a:rPr lang="en-IN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every day</a:t>
            </a:r>
            <a:endParaRPr lang="bg-BG" sz="2200" dirty="0">
              <a:solidFill>
                <a:schemeClr val="bg1"/>
              </a:solidFill>
              <a:latin typeface="Liberation Sans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921674" y="1628800"/>
            <a:ext cx="2072070" cy="20720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163E6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71419" y="2110837"/>
            <a:ext cx="237258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Sales</a:t>
            </a:r>
            <a:br>
              <a:rPr lang="en-US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</a:br>
            <a:r>
              <a:rPr lang="en-US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remain</a:t>
            </a:r>
            <a:br>
              <a:rPr lang="en-US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</a:br>
            <a:r>
              <a:rPr lang="en-US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flat</a:t>
            </a:r>
            <a:endParaRPr lang="bg-BG" sz="2200" dirty="0">
              <a:solidFill>
                <a:schemeClr val="bg1"/>
              </a:solidFill>
              <a:latin typeface="Liberation Sans" pitchFamily="34" charset="0"/>
            </a:endParaRPr>
          </a:p>
        </p:txBody>
      </p:sp>
      <p:pic>
        <p:nvPicPr>
          <p:cNvPr id="3" name="Picture 2" descr="shutterstock_212141290 [Converted]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1052736"/>
            <a:ext cx="4899432" cy="5012736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228184" y="4437112"/>
            <a:ext cx="2143762" cy="2143762"/>
          </a:xfrm>
          <a:prstGeom prst="ellipse">
            <a:avLst/>
          </a:prstGeom>
          <a:solidFill>
            <a:srgbClr val="FA82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163E6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13775" y="5031940"/>
            <a:ext cx="23725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What the</a:t>
            </a:r>
            <a:br>
              <a:rPr lang="en-US" sz="3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</a:br>
            <a:r>
              <a:rPr lang="en-US" sz="3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answer?</a:t>
            </a:r>
            <a:endParaRPr lang="bg-BG" sz="3200" dirty="0">
              <a:solidFill>
                <a:schemeClr val="bg1"/>
              </a:solidFill>
              <a:latin typeface="Liberation Sans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lide 20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763688" y="2132856"/>
            <a:ext cx="6048672" cy="1656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Plenty of room for mediocrity, but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A small space at the top for superiority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That's where success resides!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763688" y="764704"/>
            <a:ext cx="5616624" cy="1224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>
                <a:solidFill>
                  <a:srgbClr val="C00000"/>
                </a:solidFill>
                <a:latin typeface="Helvetica 55 Roman" pitchFamily="34" charset="0"/>
              </a:rPr>
              <a:t>Make your product or service the best in its class!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utterstock_148631159.jpg"/>
          <p:cNvPicPr>
            <a:picLocks noChangeAspect="1"/>
          </p:cNvPicPr>
          <p:nvPr/>
        </p:nvPicPr>
        <p:blipFill>
          <a:blip r:embed="rId2" cstate="print"/>
          <a:srcRect l="8771"/>
          <a:stretch>
            <a:fillRect/>
          </a:stretch>
        </p:blipFill>
        <p:spPr>
          <a:xfrm>
            <a:off x="0" y="0"/>
            <a:ext cx="9367251" cy="68580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6552728" cy="4392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Customers get to make this choice.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Do business with whom they want to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NOT because they have to!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Other businesses most likely have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the same products or services.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Remember, few monopolies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exist today!!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6264696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163E6F"/>
                </a:solidFill>
                <a:latin typeface="Helvetica 55 Roman" pitchFamily="34" charset="0"/>
              </a:rPr>
              <a:t>To Choose or Not to Choose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619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8208912" cy="4392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Inconvenience a customer – lose them for life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Inconvenience a customer – make amends –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gain them for life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Dinner gift certificate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Small gift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Product or service discount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Pennies out &amp; dollars in – a positive return on investment!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1" y="620688"/>
            <a:ext cx="8080341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163E6F"/>
                </a:solidFill>
                <a:latin typeface="Helvetica 55 Roman" pitchFamily="34" charset="0"/>
              </a:rPr>
              <a:t>Inconvenience a Customer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124546951.jpg"/>
          <p:cNvPicPr>
            <a:picLocks noChangeAspect="1"/>
          </p:cNvPicPr>
          <p:nvPr/>
        </p:nvPicPr>
        <p:blipFill>
          <a:blip r:embed="rId2" cstate="print"/>
          <a:srcRect l="6300"/>
          <a:stretch>
            <a:fillRect/>
          </a:stretch>
        </p:blipFill>
        <p:spPr>
          <a:xfrm>
            <a:off x="0" y="0"/>
            <a:ext cx="4283968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63888" y="548680"/>
            <a:ext cx="5580112" cy="4824536"/>
          </a:xfrm>
          <a:prstGeom prst="rect">
            <a:avLst/>
          </a:prstGeom>
          <a:solidFill>
            <a:srgbClr val="B5E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923928" y="1916832"/>
            <a:ext cx="4968552" cy="3168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FFFF99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Customers love feeling important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FFFF99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Take time to make a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genuine gesture of concern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FFFF99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Does wonders for customer satisfaction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FFFF99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Watch the positive results!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851920" y="836712"/>
            <a:ext cx="7560840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b="1">
                <a:solidFill>
                  <a:schemeClr val="tx1">
                    <a:lumMod val="85000"/>
                    <a:lumOff val="15000"/>
                  </a:schemeClr>
                </a:solidFill>
                <a:latin typeface="Helvetica 55 Roman" pitchFamily="34" charset="0"/>
              </a:rPr>
              <a:t>Personal Touch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923928" y="1556792"/>
            <a:ext cx="4464496" cy="0"/>
          </a:xfrm>
          <a:prstGeom prst="line">
            <a:avLst/>
          </a:prstGeom>
          <a:ln>
            <a:solidFill>
              <a:srgbClr val="FF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82359286.jpg"/>
          <p:cNvPicPr>
            <a:picLocks noChangeAspect="1"/>
          </p:cNvPicPr>
          <p:nvPr/>
        </p:nvPicPr>
        <p:blipFill>
          <a:blip r:embed="rId2" cstate="print"/>
          <a:srcRect t="15356" b="17763"/>
          <a:stretch>
            <a:fillRect/>
          </a:stretch>
        </p:blipFill>
        <p:spPr>
          <a:xfrm>
            <a:off x="0" y="0"/>
            <a:ext cx="9144000" cy="40770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H="1">
            <a:off x="0" y="1268760"/>
            <a:ext cx="9144000" cy="38884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69453" y="4401108"/>
            <a:ext cx="7344816" cy="18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Can the closing rate be better?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Many times pitch is right, but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Closer is wrong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3645024"/>
            <a:ext cx="8136904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163E6F"/>
                </a:solidFill>
                <a:latin typeface="Helvetica 55 Roman" pitchFamily="34" charset="0"/>
              </a:rPr>
              <a:t>Close the Big One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4365104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8208912" cy="4392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Get others involved in the closing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Get fresh ideas on how to close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Get owners or senior managers involved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Demonstrates customer's importance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Customers are impressed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Closing a sale is more important than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who closed the sale!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000000"/>
                </a:solidFill>
                <a:latin typeface="Helvetica 55 Roman" pitchFamily="34" charset="0"/>
              </a:rPr>
              <a:t>Close the Big One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125290490.jpg"/>
          <p:cNvPicPr>
            <a:picLocks noChangeAspect="1"/>
          </p:cNvPicPr>
          <p:nvPr/>
        </p:nvPicPr>
        <p:blipFill>
          <a:blip r:embed="rId2" cstate="print"/>
          <a:srcRect r="13515"/>
          <a:stretch>
            <a:fillRect/>
          </a:stretch>
        </p:blipFill>
        <p:spPr>
          <a:xfrm>
            <a:off x="4773340" y="548680"/>
            <a:ext cx="4370660" cy="6309319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8208912" cy="4392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Who's in charge of marketing? 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You?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Nothing wrong with this, BUT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Many times new ideas not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generated by same person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7560840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b="1">
                <a:solidFill>
                  <a:srgbClr val="163E6F"/>
                </a:solidFill>
                <a:latin typeface="Helvetica 55 Roman" pitchFamily="34" charset="0"/>
              </a:rPr>
              <a:t>Generate Marketing Ideas</a:t>
            </a:r>
            <a:endParaRPr lang="en-IN" b="1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4968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125290490.jpg"/>
          <p:cNvPicPr>
            <a:picLocks noChangeAspect="1"/>
          </p:cNvPicPr>
          <p:nvPr/>
        </p:nvPicPr>
        <p:blipFill>
          <a:blip r:embed="rId2" cstate="print"/>
          <a:srcRect r="13515"/>
          <a:stretch>
            <a:fillRect/>
          </a:stretch>
        </p:blipFill>
        <p:spPr>
          <a:xfrm>
            <a:off x="4773340" y="548680"/>
            <a:ext cx="4370660" cy="6309319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539552" y="1700808"/>
            <a:ext cx="8208912" cy="3312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Involve others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Employees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Customers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Vendors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Marketing firms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Marketing "think tank”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7560840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b="1" dirty="0">
                <a:solidFill>
                  <a:srgbClr val="000000"/>
                </a:solidFill>
                <a:latin typeface="Helvetica 55 Roman" pitchFamily="34" charset="0"/>
              </a:rPr>
              <a:t>Generate Marketing Ideas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11560" y="1340768"/>
            <a:ext cx="4968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5445224"/>
            <a:ext cx="9144000" cy="1008112"/>
          </a:xfrm>
          <a:prstGeom prst="rect">
            <a:avLst/>
          </a:prstGeom>
          <a:solidFill>
            <a:srgbClr val="EE3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39552" y="5661248"/>
            <a:ext cx="8208912" cy="819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800">
                <a:solidFill>
                  <a:srgbClr val="FFFF99"/>
                </a:solidFill>
                <a:latin typeface="Hand Of Sean" pitchFamily="2" charset="0"/>
              </a:rPr>
              <a:t>Creative ideas can have startling results!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utterstock_97621916 [Converted].wmf"/>
          <p:cNvPicPr>
            <a:picLocks noChangeAspect="1"/>
          </p:cNvPicPr>
          <p:nvPr/>
        </p:nvPicPr>
        <p:blipFill>
          <a:blip r:embed="rId2" cstate="print"/>
          <a:srcRect r="42324"/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 flipH="1">
            <a:off x="2979712" y="1628800"/>
            <a:ext cx="6858000" cy="36004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7056784" cy="3312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Hit the target market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Good campaign, but off target – ineffective 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Too broad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Directed to more than intended target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Too narrow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Not directed to all of the target audience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6480720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163E6F"/>
                </a:solidFill>
                <a:latin typeface="Helvetica 55 Roman" pitchFamily="34" charset="0"/>
              </a:rPr>
              <a:t>Marketing Campaign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6408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utterstock_234988513 [Converted]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-36512" y="6844"/>
            <a:ext cx="9180512" cy="687164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835696" y="1412776"/>
            <a:ext cx="8208912" cy="1412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Determine which component produces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most positive results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Change one variable at a time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835696" y="476672"/>
            <a:ext cx="7560840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b="1">
                <a:solidFill>
                  <a:srgbClr val="163E6F"/>
                </a:solidFill>
                <a:latin typeface="Helvetica 55 Roman" pitchFamily="34" charset="0"/>
              </a:rPr>
              <a:t>Test Marketing Campaign</a:t>
            </a:r>
            <a:endParaRPr lang="en-IN" b="1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8974" y="4870167"/>
            <a:ext cx="1154483" cy="4027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en-IN" sz="2000">
                <a:solidFill>
                  <a:schemeClr val="bg1"/>
                </a:solidFill>
                <a:latin typeface="Helvetica 55 Roman" pitchFamily="34" charset="0"/>
              </a:rPr>
              <a:t>TV/radio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00200" y="4870167"/>
            <a:ext cx="1401539" cy="4027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en-IN" sz="2000">
                <a:solidFill>
                  <a:schemeClr val="bg1"/>
                </a:solidFill>
                <a:latin typeface="Helvetica 55 Roman" pitchFamily="34" charset="0"/>
              </a:rPr>
              <a:t>Direct mail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96489" y="4686816"/>
            <a:ext cx="16564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en-IN" sz="2000">
                <a:solidFill>
                  <a:schemeClr val="bg1"/>
                </a:solidFill>
                <a:latin typeface="Helvetica 55 Roman" pitchFamily="34" charset="0"/>
              </a:rPr>
              <a:t>Website &amp;</a:t>
            </a:r>
            <a:br>
              <a:rPr lang="en-IN" sz="2000">
                <a:solidFill>
                  <a:schemeClr val="bg1"/>
                </a:solidFill>
                <a:latin typeface="Helvetica 55 Roman" pitchFamily="34" charset="0"/>
              </a:rPr>
            </a:br>
            <a:r>
              <a:rPr lang="en-IN" sz="2000">
                <a:solidFill>
                  <a:schemeClr val="bg1"/>
                </a:solidFill>
                <a:latin typeface="Helvetica 55 Roman" pitchFamily="34" charset="0"/>
              </a:rPr>
              <a:t>E-commerce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0626" y="4409817"/>
            <a:ext cx="163538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Aft>
                <a:spcPts val="1200"/>
              </a:spcAft>
              <a:buClr>
                <a:srgbClr val="EE3425"/>
              </a:buClr>
            </a:pPr>
            <a:r>
              <a:rPr lang="en-IN" sz="2000">
                <a:solidFill>
                  <a:schemeClr val="bg1"/>
                </a:solidFill>
                <a:latin typeface="Helvetica 55 Roman" pitchFamily="34" charset="0"/>
              </a:rPr>
              <a:t>Search</a:t>
            </a:r>
            <a:br>
              <a:rPr lang="en-IN" sz="2000">
                <a:solidFill>
                  <a:schemeClr val="bg1"/>
                </a:solidFill>
                <a:latin typeface="Helvetica 55 Roman" pitchFamily="34" charset="0"/>
              </a:rPr>
            </a:br>
            <a:r>
              <a:rPr lang="en-IN" sz="2000">
                <a:solidFill>
                  <a:schemeClr val="bg1"/>
                </a:solidFill>
                <a:latin typeface="Helvetica 55 Roman" pitchFamily="34" charset="0"/>
              </a:rPr>
              <a:t>Engine</a:t>
            </a:r>
            <a:br>
              <a:rPr lang="en-IN" sz="2000">
                <a:solidFill>
                  <a:schemeClr val="bg1"/>
                </a:solidFill>
                <a:latin typeface="Helvetica 55 Roman" pitchFamily="34" charset="0"/>
              </a:rPr>
            </a:br>
            <a:r>
              <a:rPr lang="en-IN" sz="2000">
                <a:solidFill>
                  <a:schemeClr val="bg1"/>
                </a:solidFill>
                <a:latin typeface="Helvetica 55 Roman" pitchFamily="34" charset="0"/>
              </a:rPr>
              <a:t>Optimization</a:t>
            </a:r>
            <a:br>
              <a:rPr lang="en-IN" sz="2000">
                <a:solidFill>
                  <a:schemeClr val="bg1"/>
                </a:solidFill>
                <a:latin typeface="Helvetica 55 Roman" pitchFamily="34" charset="0"/>
              </a:rPr>
            </a:br>
            <a:r>
              <a:rPr lang="en-IN" sz="2000">
                <a:solidFill>
                  <a:schemeClr val="bg1"/>
                </a:solidFill>
                <a:latin typeface="Helvetica 55 Roman" pitchFamily="34" charset="0"/>
              </a:rPr>
              <a:t>(SEO)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07076" y="4686816"/>
            <a:ext cx="17014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Pay-per-click</a:t>
            </a:r>
            <a:br>
              <a: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</a:br>
            <a:r>
              <a:rPr lang="en-IN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55 Roman" pitchFamily="34" charset="0"/>
              </a:rPr>
              <a:t>(PPC)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108520" y="6237312"/>
            <a:ext cx="9289032" cy="464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lvl="0" indent="-252000" algn="ctr">
              <a:lnSpc>
                <a:spcPct val="110000"/>
              </a:lnSpc>
              <a:spcAft>
                <a:spcPts val="1200"/>
              </a:spcAft>
              <a:buClr>
                <a:srgbClr val="EE3425"/>
              </a:buClr>
            </a:pPr>
            <a:r>
              <a:rPr lang="en-IN" sz="2400" b="1">
                <a:solidFill>
                  <a:schemeClr val="bg1"/>
                </a:solidFill>
                <a:latin typeface="Helvetica 55 Roman" pitchFamily="34" charset="0"/>
              </a:rPr>
              <a:t>Judge revenue impact – See what works best!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2"/>
          <p:cNvSpPr txBox="1">
            <a:spLocks/>
          </p:cNvSpPr>
          <p:nvPr/>
        </p:nvSpPr>
        <p:spPr>
          <a:xfrm>
            <a:off x="968142" y="476672"/>
            <a:ext cx="7279725" cy="9094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500" b="1">
                <a:solidFill>
                  <a:srgbClr val="163E6F"/>
                </a:solidFill>
                <a:latin typeface="Helvetica 55 Roman" pitchFamily="34" charset="0"/>
              </a:rPr>
              <a:t>Don't overlook what's right</a:t>
            </a:r>
            <a:br>
              <a:rPr lang="en-IN" sz="3500" b="1">
                <a:solidFill>
                  <a:srgbClr val="163E6F"/>
                </a:solidFill>
                <a:latin typeface="Helvetica 55 Roman" pitchFamily="34" charset="0"/>
              </a:rPr>
            </a:br>
            <a:r>
              <a:rPr lang="en-IN" sz="3500" b="1">
                <a:solidFill>
                  <a:srgbClr val="163E6F"/>
                </a:solidFill>
                <a:latin typeface="Helvetica 55 Roman" pitchFamily="34" charset="0"/>
              </a:rPr>
              <a:t>in front of you!</a:t>
            </a:r>
            <a:endParaRPr lang="en-IN" sz="3500" b="1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75556" y="1484784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979712" y="3573016"/>
            <a:ext cx="2873326" cy="2873326"/>
          </a:xfrm>
          <a:prstGeom prst="ellipse">
            <a:avLst/>
          </a:prstGeom>
          <a:solidFill>
            <a:srgbClr val="163E6F">
              <a:alpha val="90000"/>
            </a:srgbClr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kern="3000" spc="3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useo 700" pitchFamily="50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362970" y="3573016"/>
            <a:ext cx="2873326" cy="2873326"/>
          </a:xfrm>
          <a:prstGeom prst="ellipse">
            <a:avLst/>
          </a:prstGeom>
          <a:solidFill>
            <a:srgbClr val="EE3425">
              <a:alpha val="90000"/>
            </a:srgbClr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kern="3000" spc="3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useo 700" pitchFamily="50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149352" y="1673598"/>
            <a:ext cx="2873326" cy="2873326"/>
          </a:xfrm>
          <a:prstGeom prst="ellipse">
            <a:avLst/>
          </a:prstGeom>
          <a:solidFill>
            <a:srgbClr val="FA820A">
              <a:alpha val="90000"/>
            </a:srgbClr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kern="3000" spc="3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useo 700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99725" y="2485902"/>
            <a:ext cx="237258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Differentiate your product or service.</a:t>
            </a:r>
            <a:endParaRPr lang="bg-BG" sz="2200" dirty="0">
              <a:solidFill>
                <a:schemeClr val="bg1"/>
              </a:solidFill>
              <a:latin typeface="Liberation Sans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16016" y="4840681"/>
            <a:ext cx="23725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Be better</a:t>
            </a:r>
            <a:br>
              <a:rPr lang="en-IN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</a:br>
            <a:r>
              <a:rPr lang="en-IN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or different.</a:t>
            </a:r>
            <a:endParaRPr lang="bg-BG" sz="2200" dirty="0">
              <a:solidFill>
                <a:schemeClr val="bg1"/>
              </a:solidFill>
              <a:latin typeface="Liberation Sans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123728" y="4502126"/>
            <a:ext cx="237258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Find your special</a:t>
            </a:r>
            <a:br>
              <a:rPr lang="en-IN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</a:br>
            <a:r>
              <a:rPr lang="en-IN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niche and promote it!</a:t>
            </a:r>
            <a:endParaRPr lang="bg-BG" sz="2200" dirty="0">
              <a:solidFill>
                <a:schemeClr val="bg1"/>
              </a:solidFill>
              <a:latin typeface="Liberation Sans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utterstock_148789697.jpg"/>
          <p:cNvPicPr>
            <a:picLocks noChangeAspect="1"/>
          </p:cNvPicPr>
          <p:nvPr/>
        </p:nvPicPr>
        <p:blipFill>
          <a:blip r:embed="rId2" cstate="print"/>
          <a:srcRect t="9899" b="12589"/>
          <a:stretch>
            <a:fillRect/>
          </a:stretch>
        </p:blipFill>
        <p:spPr>
          <a:xfrm>
            <a:off x="0" y="0"/>
            <a:ext cx="9144000" cy="47251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H="1">
            <a:off x="0" y="908720"/>
            <a:ext cx="9144000" cy="38884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49402" y="3861049"/>
            <a:ext cx="8208912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Keep your current customers!!!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Long-term sustainable growth based on: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Customer retention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New customers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39552" y="3068960"/>
            <a:ext cx="7992888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163E6F"/>
                </a:solidFill>
                <a:latin typeface="Helvetica 55 Roman" pitchFamily="34" charset="0"/>
              </a:rPr>
              <a:t>Best Hidden Revenue is in Plain Sight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11560" y="3789040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utterstock_148789697.jpg"/>
          <p:cNvPicPr>
            <a:picLocks noChangeAspect="1"/>
          </p:cNvPicPr>
          <p:nvPr/>
        </p:nvPicPr>
        <p:blipFill>
          <a:blip r:embed="rId2" cstate="print"/>
          <a:srcRect t="9899" b="12589"/>
          <a:stretch>
            <a:fillRect/>
          </a:stretch>
        </p:blipFill>
        <p:spPr>
          <a:xfrm>
            <a:off x="0" y="0"/>
            <a:ext cx="9144000" cy="47251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H="1">
            <a:off x="0" y="908720"/>
            <a:ext cx="9144000" cy="388843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11560" y="3068960"/>
            <a:ext cx="8208912" cy="56166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Far less costly &amp; time consuming to retain loyal customers than always marketing for new customers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A revolving door of: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Prospects in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Customers out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NEVER leads to sustainable growth!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3212976"/>
          </a:xfrm>
          <a:prstGeom prst="rect">
            <a:avLst/>
          </a:prstGeom>
          <a:solidFill>
            <a:srgbClr val="163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539552" y="1519624"/>
            <a:ext cx="813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500" b="1" dirty="0">
                <a:solidFill>
                  <a:schemeClr val="bg1"/>
                </a:solidFill>
                <a:latin typeface="Helvetica 55 Roman" pitchFamily="34" charset="0"/>
              </a:rPr>
              <a:t>Insert Name</a:t>
            </a:r>
          </a:p>
          <a:p>
            <a:pPr algn="ctr"/>
            <a:endParaRPr lang="en-US" sz="3500" b="1" dirty="0">
              <a:solidFill>
                <a:schemeClr val="bg1"/>
              </a:solidFill>
              <a:latin typeface="Helvetica 55 Roman" pitchFamily="34" charset="0"/>
            </a:endParaRPr>
          </a:p>
        </p:txBody>
      </p:sp>
      <p:pic>
        <p:nvPicPr>
          <p:cNvPr id="6" name="Picture 5" descr="image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63888" y="3645024"/>
            <a:ext cx="201622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8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/>
          <p:cNvSpPr>
            <a:spLocks noChangeAspect="1" noChangeArrowheads="1" noTextEdit="1"/>
          </p:cNvSpPr>
          <p:nvPr/>
        </p:nvSpPr>
        <p:spPr bwMode="auto">
          <a:xfrm>
            <a:off x="1530641" y="424798"/>
            <a:ext cx="6188301" cy="618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0" name="Freeform 6"/>
          <p:cNvSpPr>
            <a:spLocks/>
          </p:cNvSpPr>
          <p:nvPr/>
        </p:nvSpPr>
        <p:spPr bwMode="auto">
          <a:xfrm>
            <a:off x="1565005" y="3994311"/>
            <a:ext cx="2935219" cy="2615924"/>
          </a:xfrm>
          <a:custGeom>
            <a:avLst/>
            <a:gdLst/>
            <a:ahLst/>
            <a:cxnLst>
              <a:cxn ang="0">
                <a:pos x="2050" y="1827"/>
              </a:cxn>
              <a:cxn ang="0">
                <a:pos x="2050" y="0"/>
              </a:cxn>
              <a:cxn ang="0">
                <a:pos x="0" y="0"/>
              </a:cxn>
              <a:cxn ang="0">
                <a:pos x="0" y="0"/>
              </a:cxn>
              <a:cxn ang="0">
                <a:pos x="18" y="93"/>
              </a:cxn>
              <a:cxn ang="0">
                <a:pos x="38" y="185"/>
              </a:cxn>
              <a:cxn ang="0">
                <a:pos x="62" y="277"/>
              </a:cxn>
              <a:cxn ang="0">
                <a:pos x="92" y="366"/>
              </a:cxn>
              <a:cxn ang="0">
                <a:pos x="123" y="452"/>
              </a:cxn>
              <a:cxn ang="0">
                <a:pos x="157" y="538"/>
              </a:cxn>
              <a:cxn ang="0">
                <a:pos x="197" y="621"/>
              </a:cxn>
              <a:cxn ang="0">
                <a:pos x="239" y="705"/>
              </a:cxn>
              <a:cxn ang="0">
                <a:pos x="287" y="785"/>
              </a:cxn>
              <a:cxn ang="0">
                <a:pos x="335" y="861"/>
              </a:cxn>
              <a:cxn ang="0">
                <a:pos x="386" y="936"/>
              </a:cxn>
              <a:cxn ang="0">
                <a:pos x="442" y="1010"/>
              </a:cxn>
              <a:cxn ang="0">
                <a:pos x="500" y="1080"/>
              </a:cxn>
              <a:cxn ang="0">
                <a:pos x="562" y="1148"/>
              </a:cxn>
              <a:cxn ang="0">
                <a:pos x="626" y="1213"/>
              </a:cxn>
              <a:cxn ang="0">
                <a:pos x="693" y="1275"/>
              </a:cxn>
              <a:cxn ang="0">
                <a:pos x="763" y="1335"/>
              </a:cxn>
              <a:cxn ang="0">
                <a:pos x="835" y="1393"/>
              </a:cxn>
              <a:cxn ang="0">
                <a:pos x="909" y="1446"/>
              </a:cxn>
              <a:cxn ang="0">
                <a:pos x="984" y="1496"/>
              </a:cxn>
              <a:cxn ang="0">
                <a:pos x="1064" y="1544"/>
              </a:cxn>
              <a:cxn ang="0">
                <a:pos x="1144" y="1588"/>
              </a:cxn>
              <a:cxn ang="0">
                <a:pos x="1227" y="1628"/>
              </a:cxn>
              <a:cxn ang="0">
                <a:pos x="1311" y="1666"/>
              </a:cxn>
              <a:cxn ang="0">
                <a:pos x="1399" y="1699"/>
              </a:cxn>
              <a:cxn ang="0">
                <a:pos x="1486" y="1729"/>
              </a:cxn>
              <a:cxn ang="0">
                <a:pos x="1578" y="1755"/>
              </a:cxn>
              <a:cxn ang="0">
                <a:pos x="1670" y="1777"/>
              </a:cxn>
              <a:cxn ang="0">
                <a:pos x="1761" y="1797"/>
              </a:cxn>
              <a:cxn ang="0">
                <a:pos x="1857" y="1811"/>
              </a:cxn>
              <a:cxn ang="0">
                <a:pos x="1953" y="1821"/>
              </a:cxn>
              <a:cxn ang="0">
                <a:pos x="2050" y="1827"/>
              </a:cxn>
              <a:cxn ang="0">
                <a:pos x="2050" y="1827"/>
              </a:cxn>
            </a:cxnLst>
            <a:rect l="0" t="0" r="r" b="b"/>
            <a:pathLst>
              <a:path w="2050" h="1827">
                <a:moveTo>
                  <a:pt x="2050" y="1827"/>
                </a:moveTo>
                <a:lnTo>
                  <a:pt x="2050" y="0"/>
                </a:lnTo>
                <a:lnTo>
                  <a:pt x="0" y="0"/>
                </a:lnTo>
                <a:lnTo>
                  <a:pt x="0" y="0"/>
                </a:lnTo>
                <a:lnTo>
                  <a:pt x="18" y="93"/>
                </a:lnTo>
                <a:lnTo>
                  <a:pt x="38" y="185"/>
                </a:lnTo>
                <a:lnTo>
                  <a:pt x="62" y="277"/>
                </a:lnTo>
                <a:lnTo>
                  <a:pt x="92" y="366"/>
                </a:lnTo>
                <a:lnTo>
                  <a:pt x="123" y="452"/>
                </a:lnTo>
                <a:lnTo>
                  <a:pt x="157" y="538"/>
                </a:lnTo>
                <a:lnTo>
                  <a:pt x="197" y="621"/>
                </a:lnTo>
                <a:lnTo>
                  <a:pt x="239" y="705"/>
                </a:lnTo>
                <a:lnTo>
                  <a:pt x="287" y="785"/>
                </a:lnTo>
                <a:lnTo>
                  <a:pt x="335" y="861"/>
                </a:lnTo>
                <a:lnTo>
                  <a:pt x="386" y="936"/>
                </a:lnTo>
                <a:lnTo>
                  <a:pt x="442" y="1010"/>
                </a:lnTo>
                <a:lnTo>
                  <a:pt x="500" y="1080"/>
                </a:lnTo>
                <a:lnTo>
                  <a:pt x="562" y="1148"/>
                </a:lnTo>
                <a:lnTo>
                  <a:pt x="626" y="1213"/>
                </a:lnTo>
                <a:lnTo>
                  <a:pt x="693" y="1275"/>
                </a:lnTo>
                <a:lnTo>
                  <a:pt x="763" y="1335"/>
                </a:lnTo>
                <a:lnTo>
                  <a:pt x="835" y="1393"/>
                </a:lnTo>
                <a:lnTo>
                  <a:pt x="909" y="1446"/>
                </a:lnTo>
                <a:lnTo>
                  <a:pt x="984" y="1496"/>
                </a:lnTo>
                <a:lnTo>
                  <a:pt x="1064" y="1544"/>
                </a:lnTo>
                <a:lnTo>
                  <a:pt x="1144" y="1588"/>
                </a:lnTo>
                <a:lnTo>
                  <a:pt x="1227" y="1628"/>
                </a:lnTo>
                <a:lnTo>
                  <a:pt x="1311" y="1666"/>
                </a:lnTo>
                <a:lnTo>
                  <a:pt x="1399" y="1699"/>
                </a:lnTo>
                <a:lnTo>
                  <a:pt x="1486" y="1729"/>
                </a:lnTo>
                <a:lnTo>
                  <a:pt x="1578" y="1755"/>
                </a:lnTo>
                <a:lnTo>
                  <a:pt x="1670" y="1777"/>
                </a:lnTo>
                <a:lnTo>
                  <a:pt x="1761" y="1797"/>
                </a:lnTo>
                <a:lnTo>
                  <a:pt x="1857" y="1811"/>
                </a:lnTo>
                <a:lnTo>
                  <a:pt x="1953" y="1821"/>
                </a:lnTo>
                <a:lnTo>
                  <a:pt x="2050" y="1827"/>
                </a:lnTo>
                <a:lnTo>
                  <a:pt x="2050" y="1827"/>
                </a:lnTo>
                <a:close/>
              </a:path>
            </a:pathLst>
          </a:cu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4752223" y="424798"/>
            <a:ext cx="2932355" cy="261592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827"/>
              </a:cxn>
              <a:cxn ang="0">
                <a:pos x="2048" y="1827"/>
              </a:cxn>
              <a:cxn ang="0">
                <a:pos x="2048" y="1827"/>
              </a:cxn>
              <a:cxn ang="0">
                <a:pos x="2030" y="1734"/>
              </a:cxn>
              <a:cxn ang="0">
                <a:pos x="2010" y="1642"/>
              </a:cxn>
              <a:cxn ang="0">
                <a:pos x="1986" y="1550"/>
              </a:cxn>
              <a:cxn ang="0">
                <a:pos x="1958" y="1461"/>
              </a:cxn>
              <a:cxn ang="0">
                <a:pos x="1927" y="1375"/>
              </a:cxn>
              <a:cxn ang="0">
                <a:pos x="1891" y="1289"/>
              </a:cxn>
              <a:cxn ang="0">
                <a:pos x="1851" y="1206"/>
              </a:cxn>
              <a:cxn ang="0">
                <a:pos x="1809" y="1122"/>
              </a:cxn>
              <a:cxn ang="0">
                <a:pos x="1763" y="1042"/>
              </a:cxn>
              <a:cxn ang="0">
                <a:pos x="1713" y="966"/>
              </a:cxn>
              <a:cxn ang="0">
                <a:pos x="1662" y="891"/>
              </a:cxn>
              <a:cxn ang="0">
                <a:pos x="1606" y="817"/>
              </a:cxn>
              <a:cxn ang="0">
                <a:pos x="1548" y="747"/>
              </a:cxn>
              <a:cxn ang="0">
                <a:pos x="1486" y="679"/>
              </a:cxn>
              <a:cxn ang="0">
                <a:pos x="1422" y="614"/>
              </a:cxn>
              <a:cxn ang="0">
                <a:pos x="1355" y="552"/>
              </a:cxn>
              <a:cxn ang="0">
                <a:pos x="1287" y="492"/>
              </a:cxn>
              <a:cxn ang="0">
                <a:pos x="1215" y="434"/>
              </a:cxn>
              <a:cxn ang="0">
                <a:pos x="1139" y="381"/>
              </a:cxn>
              <a:cxn ang="0">
                <a:pos x="1064" y="331"/>
              </a:cxn>
              <a:cxn ang="0">
                <a:pos x="984" y="283"/>
              </a:cxn>
              <a:cxn ang="0">
                <a:pos x="904" y="239"/>
              </a:cxn>
              <a:cxn ang="0">
                <a:pos x="821" y="199"/>
              </a:cxn>
              <a:cxn ang="0">
                <a:pos x="737" y="161"/>
              </a:cxn>
              <a:cxn ang="0">
                <a:pos x="649" y="128"/>
              </a:cxn>
              <a:cxn ang="0">
                <a:pos x="562" y="98"/>
              </a:cxn>
              <a:cxn ang="0">
                <a:pos x="472" y="72"/>
              </a:cxn>
              <a:cxn ang="0">
                <a:pos x="380" y="50"/>
              </a:cxn>
              <a:cxn ang="0">
                <a:pos x="287" y="30"/>
              </a:cxn>
              <a:cxn ang="0">
                <a:pos x="191" y="16"/>
              </a:cxn>
              <a:cxn ang="0">
                <a:pos x="95" y="6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2048" h="1827">
                <a:moveTo>
                  <a:pt x="0" y="0"/>
                </a:moveTo>
                <a:lnTo>
                  <a:pt x="0" y="1827"/>
                </a:lnTo>
                <a:lnTo>
                  <a:pt x="2048" y="1827"/>
                </a:lnTo>
                <a:lnTo>
                  <a:pt x="2048" y="1827"/>
                </a:lnTo>
                <a:lnTo>
                  <a:pt x="2030" y="1734"/>
                </a:lnTo>
                <a:lnTo>
                  <a:pt x="2010" y="1642"/>
                </a:lnTo>
                <a:lnTo>
                  <a:pt x="1986" y="1550"/>
                </a:lnTo>
                <a:lnTo>
                  <a:pt x="1958" y="1461"/>
                </a:lnTo>
                <a:lnTo>
                  <a:pt x="1927" y="1375"/>
                </a:lnTo>
                <a:lnTo>
                  <a:pt x="1891" y="1289"/>
                </a:lnTo>
                <a:lnTo>
                  <a:pt x="1851" y="1206"/>
                </a:lnTo>
                <a:lnTo>
                  <a:pt x="1809" y="1122"/>
                </a:lnTo>
                <a:lnTo>
                  <a:pt x="1763" y="1042"/>
                </a:lnTo>
                <a:lnTo>
                  <a:pt x="1713" y="966"/>
                </a:lnTo>
                <a:lnTo>
                  <a:pt x="1662" y="891"/>
                </a:lnTo>
                <a:lnTo>
                  <a:pt x="1606" y="817"/>
                </a:lnTo>
                <a:lnTo>
                  <a:pt x="1548" y="747"/>
                </a:lnTo>
                <a:lnTo>
                  <a:pt x="1486" y="679"/>
                </a:lnTo>
                <a:lnTo>
                  <a:pt x="1422" y="614"/>
                </a:lnTo>
                <a:lnTo>
                  <a:pt x="1355" y="552"/>
                </a:lnTo>
                <a:lnTo>
                  <a:pt x="1287" y="492"/>
                </a:lnTo>
                <a:lnTo>
                  <a:pt x="1215" y="434"/>
                </a:lnTo>
                <a:lnTo>
                  <a:pt x="1139" y="381"/>
                </a:lnTo>
                <a:lnTo>
                  <a:pt x="1064" y="331"/>
                </a:lnTo>
                <a:lnTo>
                  <a:pt x="984" y="283"/>
                </a:lnTo>
                <a:lnTo>
                  <a:pt x="904" y="239"/>
                </a:lnTo>
                <a:lnTo>
                  <a:pt x="821" y="199"/>
                </a:lnTo>
                <a:lnTo>
                  <a:pt x="737" y="161"/>
                </a:lnTo>
                <a:lnTo>
                  <a:pt x="649" y="128"/>
                </a:lnTo>
                <a:lnTo>
                  <a:pt x="562" y="98"/>
                </a:lnTo>
                <a:lnTo>
                  <a:pt x="472" y="72"/>
                </a:lnTo>
                <a:lnTo>
                  <a:pt x="380" y="50"/>
                </a:lnTo>
                <a:lnTo>
                  <a:pt x="287" y="30"/>
                </a:lnTo>
                <a:lnTo>
                  <a:pt x="191" y="16"/>
                </a:lnTo>
                <a:lnTo>
                  <a:pt x="95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EE342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1565005" y="424798"/>
            <a:ext cx="2935219" cy="2615924"/>
          </a:xfrm>
          <a:custGeom>
            <a:avLst/>
            <a:gdLst/>
            <a:ahLst/>
            <a:cxnLst>
              <a:cxn ang="0">
                <a:pos x="0" y="1827"/>
              </a:cxn>
              <a:cxn ang="0">
                <a:pos x="2050" y="1827"/>
              </a:cxn>
              <a:cxn ang="0">
                <a:pos x="2050" y="0"/>
              </a:cxn>
              <a:cxn ang="0">
                <a:pos x="2050" y="0"/>
              </a:cxn>
              <a:cxn ang="0">
                <a:pos x="1953" y="6"/>
              </a:cxn>
              <a:cxn ang="0">
                <a:pos x="1857" y="16"/>
              </a:cxn>
              <a:cxn ang="0">
                <a:pos x="1761" y="30"/>
              </a:cxn>
              <a:cxn ang="0">
                <a:pos x="1670" y="50"/>
              </a:cxn>
              <a:cxn ang="0">
                <a:pos x="1578" y="72"/>
              </a:cxn>
              <a:cxn ang="0">
                <a:pos x="1486" y="98"/>
              </a:cxn>
              <a:cxn ang="0">
                <a:pos x="1399" y="128"/>
              </a:cxn>
              <a:cxn ang="0">
                <a:pos x="1311" y="161"/>
              </a:cxn>
              <a:cxn ang="0">
                <a:pos x="1227" y="199"/>
              </a:cxn>
              <a:cxn ang="0">
                <a:pos x="1144" y="239"/>
              </a:cxn>
              <a:cxn ang="0">
                <a:pos x="1064" y="283"/>
              </a:cxn>
              <a:cxn ang="0">
                <a:pos x="984" y="331"/>
              </a:cxn>
              <a:cxn ang="0">
                <a:pos x="909" y="381"/>
              </a:cxn>
              <a:cxn ang="0">
                <a:pos x="835" y="434"/>
              </a:cxn>
              <a:cxn ang="0">
                <a:pos x="763" y="492"/>
              </a:cxn>
              <a:cxn ang="0">
                <a:pos x="693" y="552"/>
              </a:cxn>
              <a:cxn ang="0">
                <a:pos x="626" y="614"/>
              </a:cxn>
              <a:cxn ang="0">
                <a:pos x="562" y="679"/>
              </a:cxn>
              <a:cxn ang="0">
                <a:pos x="500" y="747"/>
              </a:cxn>
              <a:cxn ang="0">
                <a:pos x="442" y="817"/>
              </a:cxn>
              <a:cxn ang="0">
                <a:pos x="386" y="891"/>
              </a:cxn>
              <a:cxn ang="0">
                <a:pos x="335" y="966"/>
              </a:cxn>
              <a:cxn ang="0">
                <a:pos x="287" y="1042"/>
              </a:cxn>
              <a:cxn ang="0">
                <a:pos x="239" y="1122"/>
              </a:cxn>
              <a:cxn ang="0">
                <a:pos x="197" y="1206"/>
              </a:cxn>
              <a:cxn ang="0">
                <a:pos x="157" y="1289"/>
              </a:cxn>
              <a:cxn ang="0">
                <a:pos x="123" y="1375"/>
              </a:cxn>
              <a:cxn ang="0">
                <a:pos x="92" y="1461"/>
              </a:cxn>
              <a:cxn ang="0">
                <a:pos x="62" y="1550"/>
              </a:cxn>
              <a:cxn ang="0">
                <a:pos x="38" y="1642"/>
              </a:cxn>
              <a:cxn ang="0">
                <a:pos x="18" y="1734"/>
              </a:cxn>
              <a:cxn ang="0">
                <a:pos x="0" y="1827"/>
              </a:cxn>
              <a:cxn ang="0">
                <a:pos x="0" y="1827"/>
              </a:cxn>
            </a:cxnLst>
            <a:rect l="0" t="0" r="r" b="b"/>
            <a:pathLst>
              <a:path w="2050" h="1827">
                <a:moveTo>
                  <a:pt x="0" y="1827"/>
                </a:moveTo>
                <a:lnTo>
                  <a:pt x="2050" y="1827"/>
                </a:lnTo>
                <a:lnTo>
                  <a:pt x="2050" y="0"/>
                </a:lnTo>
                <a:lnTo>
                  <a:pt x="2050" y="0"/>
                </a:lnTo>
                <a:lnTo>
                  <a:pt x="1953" y="6"/>
                </a:lnTo>
                <a:lnTo>
                  <a:pt x="1857" y="16"/>
                </a:lnTo>
                <a:lnTo>
                  <a:pt x="1761" y="30"/>
                </a:lnTo>
                <a:lnTo>
                  <a:pt x="1670" y="50"/>
                </a:lnTo>
                <a:lnTo>
                  <a:pt x="1578" y="72"/>
                </a:lnTo>
                <a:lnTo>
                  <a:pt x="1486" y="98"/>
                </a:lnTo>
                <a:lnTo>
                  <a:pt x="1399" y="128"/>
                </a:lnTo>
                <a:lnTo>
                  <a:pt x="1311" y="161"/>
                </a:lnTo>
                <a:lnTo>
                  <a:pt x="1227" y="199"/>
                </a:lnTo>
                <a:lnTo>
                  <a:pt x="1144" y="239"/>
                </a:lnTo>
                <a:lnTo>
                  <a:pt x="1064" y="283"/>
                </a:lnTo>
                <a:lnTo>
                  <a:pt x="984" y="331"/>
                </a:lnTo>
                <a:lnTo>
                  <a:pt x="909" y="381"/>
                </a:lnTo>
                <a:lnTo>
                  <a:pt x="835" y="434"/>
                </a:lnTo>
                <a:lnTo>
                  <a:pt x="763" y="492"/>
                </a:lnTo>
                <a:lnTo>
                  <a:pt x="693" y="552"/>
                </a:lnTo>
                <a:lnTo>
                  <a:pt x="626" y="614"/>
                </a:lnTo>
                <a:lnTo>
                  <a:pt x="562" y="679"/>
                </a:lnTo>
                <a:lnTo>
                  <a:pt x="500" y="747"/>
                </a:lnTo>
                <a:lnTo>
                  <a:pt x="442" y="817"/>
                </a:lnTo>
                <a:lnTo>
                  <a:pt x="386" y="891"/>
                </a:lnTo>
                <a:lnTo>
                  <a:pt x="335" y="966"/>
                </a:lnTo>
                <a:lnTo>
                  <a:pt x="287" y="1042"/>
                </a:lnTo>
                <a:lnTo>
                  <a:pt x="239" y="1122"/>
                </a:lnTo>
                <a:lnTo>
                  <a:pt x="197" y="1206"/>
                </a:lnTo>
                <a:lnTo>
                  <a:pt x="157" y="1289"/>
                </a:lnTo>
                <a:lnTo>
                  <a:pt x="123" y="1375"/>
                </a:lnTo>
                <a:lnTo>
                  <a:pt x="92" y="1461"/>
                </a:lnTo>
                <a:lnTo>
                  <a:pt x="62" y="1550"/>
                </a:lnTo>
                <a:lnTo>
                  <a:pt x="38" y="1642"/>
                </a:lnTo>
                <a:lnTo>
                  <a:pt x="18" y="1734"/>
                </a:lnTo>
                <a:lnTo>
                  <a:pt x="0" y="1827"/>
                </a:lnTo>
                <a:lnTo>
                  <a:pt x="0" y="1827"/>
                </a:lnTo>
                <a:close/>
              </a:path>
            </a:pathLst>
          </a:custGeom>
          <a:solidFill>
            <a:srgbClr val="163E6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3" name="Freeform 9"/>
          <p:cNvSpPr>
            <a:spLocks/>
          </p:cNvSpPr>
          <p:nvPr/>
        </p:nvSpPr>
        <p:spPr bwMode="auto">
          <a:xfrm>
            <a:off x="4752223" y="3994311"/>
            <a:ext cx="2932355" cy="2615924"/>
          </a:xfrm>
          <a:custGeom>
            <a:avLst/>
            <a:gdLst/>
            <a:ahLst/>
            <a:cxnLst>
              <a:cxn ang="0">
                <a:pos x="0" y="1827"/>
              </a:cxn>
              <a:cxn ang="0">
                <a:pos x="0" y="1827"/>
              </a:cxn>
              <a:cxn ang="0">
                <a:pos x="95" y="1821"/>
              </a:cxn>
              <a:cxn ang="0">
                <a:pos x="191" y="1811"/>
              </a:cxn>
              <a:cxn ang="0">
                <a:pos x="287" y="1797"/>
              </a:cxn>
              <a:cxn ang="0">
                <a:pos x="380" y="1777"/>
              </a:cxn>
              <a:cxn ang="0">
                <a:pos x="472" y="1755"/>
              </a:cxn>
              <a:cxn ang="0">
                <a:pos x="562" y="1729"/>
              </a:cxn>
              <a:cxn ang="0">
                <a:pos x="649" y="1699"/>
              </a:cxn>
              <a:cxn ang="0">
                <a:pos x="737" y="1666"/>
              </a:cxn>
              <a:cxn ang="0">
                <a:pos x="821" y="1628"/>
              </a:cxn>
              <a:cxn ang="0">
                <a:pos x="904" y="1588"/>
              </a:cxn>
              <a:cxn ang="0">
                <a:pos x="984" y="1544"/>
              </a:cxn>
              <a:cxn ang="0">
                <a:pos x="1064" y="1496"/>
              </a:cxn>
              <a:cxn ang="0">
                <a:pos x="1139" y="1446"/>
              </a:cxn>
              <a:cxn ang="0">
                <a:pos x="1215" y="1393"/>
              </a:cxn>
              <a:cxn ang="0">
                <a:pos x="1287" y="1335"/>
              </a:cxn>
              <a:cxn ang="0">
                <a:pos x="1355" y="1275"/>
              </a:cxn>
              <a:cxn ang="0">
                <a:pos x="1422" y="1213"/>
              </a:cxn>
              <a:cxn ang="0">
                <a:pos x="1486" y="1148"/>
              </a:cxn>
              <a:cxn ang="0">
                <a:pos x="1548" y="1080"/>
              </a:cxn>
              <a:cxn ang="0">
                <a:pos x="1606" y="1010"/>
              </a:cxn>
              <a:cxn ang="0">
                <a:pos x="1662" y="936"/>
              </a:cxn>
              <a:cxn ang="0">
                <a:pos x="1713" y="861"/>
              </a:cxn>
              <a:cxn ang="0">
                <a:pos x="1763" y="785"/>
              </a:cxn>
              <a:cxn ang="0">
                <a:pos x="1809" y="705"/>
              </a:cxn>
              <a:cxn ang="0">
                <a:pos x="1851" y="621"/>
              </a:cxn>
              <a:cxn ang="0">
                <a:pos x="1891" y="538"/>
              </a:cxn>
              <a:cxn ang="0">
                <a:pos x="1927" y="452"/>
              </a:cxn>
              <a:cxn ang="0">
                <a:pos x="1958" y="366"/>
              </a:cxn>
              <a:cxn ang="0">
                <a:pos x="1986" y="277"/>
              </a:cxn>
              <a:cxn ang="0">
                <a:pos x="2010" y="185"/>
              </a:cxn>
              <a:cxn ang="0">
                <a:pos x="2030" y="93"/>
              </a:cxn>
              <a:cxn ang="0">
                <a:pos x="2048" y="0"/>
              </a:cxn>
              <a:cxn ang="0">
                <a:pos x="0" y="0"/>
              </a:cxn>
              <a:cxn ang="0">
                <a:pos x="0" y="1827"/>
              </a:cxn>
            </a:cxnLst>
            <a:rect l="0" t="0" r="r" b="b"/>
            <a:pathLst>
              <a:path w="2048" h="1827">
                <a:moveTo>
                  <a:pt x="0" y="1827"/>
                </a:moveTo>
                <a:lnTo>
                  <a:pt x="0" y="1827"/>
                </a:lnTo>
                <a:lnTo>
                  <a:pt x="95" y="1821"/>
                </a:lnTo>
                <a:lnTo>
                  <a:pt x="191" y="1811"/>
                </a:lnTo>
                <a:lnTo>
                  <a:pt x="287" y="1797"/>
                </a:lnTo>
                <a:lnTo>
                  <a:pt x="380" y="1777"/>
                </a:lnTo>
                <a:lnTo>
                  <a:pt x="472" y="1755"/>
                </a:lnTo>
                <a:lnTo>
                  <a:pt x="562" y="1729"/>
                </a:lnTo>
                <a:lnTo>
                  <a:pt x="649" y="1699"/>
                </a:lnTo>
                <a:lnTo>
                  <a:pt x="737" y="1666"/>
                </a:lnTo>
                <a:lnTo>
                  <a:pt x="821" y="1628"/>
                </a:lnTo>
                <a:lnTo>
                  <a:pt x="904" y="1588"/>
                </a:lnTo>
                <a:lnTo>
                  <a:pt x="984" y="1544"/>
                </a:lnTo>
                <a:lnTo>
                  <a:pt x="1064" y="1496"/>
                </a:lnTo>
                <a:lnTo>
                  <a:pt x="1139" y="1446"/>
                </a:lnTo>
                <a:lnTo>
                  <a:pt x="1215" y="1393"/>
                </a:lnTo>
                <a:lnTo>
                  <a:pt x="1287" y="1335"/>
                </a:lnTo>
                <a:lnTo>
                  <a:pt x="1355" y="1275"/>
                </a:lnTo>
                <a:lnTo>
                  <a:pt x="1422" y="1213"/>
                </a:lnTo>
                <a:lnTo>
                  <a:pt x="1486" y="1148"/>
                </a:lnTo>
                <a:lnTo>
                  <a:pt x="1548" y="1080"/>
                </a:lnTo>
                <a:lnTo>
                  <a:pt x="1606" y="1010"/>
                </a:lnTo>
                <a:lnTo>
                  <a:pt x="1662" y="936"/>
                </a:lnTo>
                <a:lnTo>
                  <a:pt x="1713" y="861"/>
                </a:lnTo>
                <a:lnTo>
                  <a:pt x="1763" y="785"/>
                </a:lnTo>
                <a:lnTo>
                  <a:pt x="1809" y="705"/>
                </a:lnTo>
                <a:lnTo>
                  <a:pt x="1851" y="621"/>
                </a:lnTo>
                <a:lnTo>
                  <a:pt x="1891" y="538"/>
                </a:lnTo>
                <a:lnTo>
                  <a:pt x="1927" y="452"/>
                </a:lnTo>
                <a:lnTo>
                  <a:pt x="1958" y="366"/>
                </a:lnTo>
                <a:lnTo>
                  <a:pt x="1986" y="277"/>
                </a:lnTo>
                <a:lnTo>
                  <a:pt x="2010" y="185"/>
                </a:lnTo>
                <a:lnTo>
                  <a:pt x="2030" y="93"/>
                </a:lnTo>
                <a:lnTo>
                  <a:pt x="2048" y="0"/>
                </a:lnTo>
                <a:lnTo>
                  <a:pt x="0" y="0"/>
                </a:lnTo>
                <a:lnTo>
                  <a:pt x="0" y="1827"/>
                </a:lnTo>
                <a:close/>
              </a:path>
            </a:pathLst>
          </a:custGeom>
          <a:solidFill>
            <a:srgbClr val="FA820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4" name="Freeform 10"/>
          <p:cNvSpPr>
            <a:spLocks/>
          </p:cNvSpPr>
          <p:nvPr/>
        </p:nvSpPr>
        <p:spPr bwMode="auto">
          <a:xfrm>
            <a:off x="1530641" y="3166722"/>
            <a:ext cx="6188301" cy="701589"/>
          </a:xfrm>
          <a:custGeom>
            <a:avLst/>
            <a:gdLst/>
            <a:ahLst/>
            <a:cxnLst>
              <a:cxn ang="0">
                <a:pos x="4310" y="490"/>
              </a:cxn>
              <a:cxn ang="0">
                <a:pos x="4310" y="490"/>
              </a:cxn>
              <a:cxn ang="0">
                <a:pos x="4316" y="428"/>
              </a:cxn>
              <a:cxn ang="0">
                <a:pos x="4320" y="369"/>
              </a:cxn>
              <a:cxn ang="0">
                <a:pos x="4322" y="307"/>
              </a:cxn>
              <a:cxn ang="0">
                <a:pos x="4322" y="245"/>
              </a:cxn>
              <a:cxn ang="0">
                <a:pos x="4322" y="245"/>
              </a:cxn>
              <a:cxn ang="0">
                <a:pos x="4322" y="183"/>
              </a:cxn>
              <a:cxn ang="0">
                <a:pos x="4320" y="121"/>
              </a:cxn>
              <a:cxn ang="0">
                <a:pos x="4316" y="62"/>
              </a:cxn>
              <a:cxn ang="0">
                <a:pos x="4310" y="0"/>
              </a:cxn>
              <a:cxn ang="0">
                <a:pos x="14" y="0"/>
              </a:cxn>
              <a:cxn ang="0">
                <a:pos x="14" y="0"/>
              </a:cxn>
              <a:cxn ang="0">
                <a:pos x="8" y="62"/>
              </a:cxn>
              <a:cxn ang="0">
                <a:pos x="2" y="121"/>
              </a:cxn>
              <a:cxn ang="0">
                <a:pos x="0" y="183"/>
              </a:cxn>
              <a:cxn ang="0">
                <a:pos x="0" y="245"/>
              </a:cxn>
              <a:cxn ang="0">
                <a:pos x="0" y="245"/>
              </a:cxn>
              <a:cxn ang="0">
                <a:pos x="0" y="307"/>
              </a:cxn>
              <a:cxn ang="0">
                <a:pos x="2" y="369"/>
              </a:cxn>
              <a:cxn ang="0">
                <a:pos x="8" y="428"/>
              </a:cxn>
              <a:cxn ang="0">
                <a:pos x="14" y="490"/>
              </a:cxn>
              <a:cxn ang="0">
                <a:pos x="4310" y="490"/>
              </a:cxn>
            </a:cxnLst>
            <a:rect l="0" t="0" r="r" b="b"/>
            <a:pathLst>
              <a:path w="4322" h="490">
                <a:moveTo>
                  <a:pt x="4310" y="490"/>
                </a:moveTo>
                <a:lnTo>
                  <a:pt x="4310" y="490"/>
                </a:lnTo>
                <a:lnTo>
                  <a:pt x="4316" y="428"/>
                </a:lnTo>
                <a:lnTo>
                  <a:pt x="4320" y="369"/>
                </a:lnTo>
                <a:lnTo>
                  <a:pt x="4322" y="307"/>
                </a:lnTo>
                <a:lnTo>
                  <a:pt x="4322" y="245"/>
                </a:lnTo>
                <a:lnTo>
                  <a:pt x="4322" y="245"/>
                </a:lnTo>
                <a:lnTo>
                  <a:pt x="4322" y="183"/>
                </a:lnTo>
                <a:lnTo>
                  <a:pt x="4320" y="121"/>
                </a:lnTo>
                <a:lnTo>
                  <a:pt x="4316" y="62"/>
                </a:lnTo>
                <a:lnTo>
                  <a:pt x="4310" y="0"/>
                </a:lnTo>
                <a:lnTo>
                  <a:pt x="14" y="0"/>
                </a:lnTo>
                <a:lnTo>
                  <a:pt x="14" y="0"/>
                </a:lnTo>
                <a:lnTo>
                  <a:pt x="8" y="62"/>
                </a:lnTo>
                <a:lnTo>
                  <a:pt x="2" y="121"/>
                </a:lnTo>
                <a:lnTo>
                  <a:pt x="0" y="183"/>
                </a:lnTo>
                <a:lnTo>
                  <a:pt x="0" y="245"/>
                </a:lnTo>
                <a:lnTo>
                  <a:pt x="0" y="245"/>
                </a:lnTo>
                <a:lnTo>
                  <a:pt x="0" y="307"/>
                </a:lnTo>
                <a:lnTo>
                  <a:pt x="2" y="369"/>
                </a:lnTo>
                <a:lnTo>
                  <a:pt x="8" y="428"/>
                </a:lnTo>
                <a:lnTo>
                  <a:pt x="14" y="490"/>
                </a:lnTo>
                <a:lnTo>
                  <a:pt x="4310" y="49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71600" y="3239668"/>
            <a:ext cx="7279725" cy="5493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>
                <a:solidFill>
                  <a:srgbClr val="163E6F"/>
                </a:solidFill>
                <a:latin typeface="Helvetica 55 Roman" pitchFamily="34" charset="0"/>
              </a:rPr>
              <a:t>Market Segmentation</a:t>
            </a:r>
            <a:endParaRPr lang="en-IN" b="1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51720" y="1478394"/>
            <a:ext cx="237258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N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Same product or service can have different markets</a:t>
            </a:r>
            <a:endParaRPr lang="bg-BG" sz="2200" dirty="0">
              <a:solidFill>
                <a:schemeClr val="bg1"/>
              </a:solidFill>
              <a:latin typeface="Liberation Sans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60032" y="1478394"/>
            <a:ext cx="237258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Different markets need different approaches</a:t>
            </a:r>
            <a:endParaRPr lang="bg-BG" sz="2200" dirty="0">
              <a:solidFill>
                <a:schemeClr val="bg1"/>
              </a:solidFill>
              <a:latin typeface="Liberation Sans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79712" y="4265220"/>
            <a:ext cx="23725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N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Divide and conquer!</a:t>
            </a:r>
            <a:endParaRPr lang="bg-BG" sz="2200" dirty="0">
              <a:solidFill>
                <a:schemeClr val="bg1"/>
              </a:solidFill>
              <a:latin typeface="Liberation Sans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932040" y="4265220"/>
            <a:ext cx="237258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Zero in –</a:t>
            </a:r>
            <a:br>
              <a:rPr lang="en-IN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</a:br>
            <a:r>
              <a:rPr lang="en-IN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narrow</a:t>
            </a:r>
            <a:br>
              <a:rPr lang="en-IN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</a:br>
            <a:r>
              <a:rPr lang="en-IN" sz="2200" b="1">
                <a:solidFill>
                  <a:schemeClr val="bg1"/>
                </a:solidFill>
                <a:latin typeface="Helvetica 55 Roman" pitchFamily="34" charset="0"/>
                <a:ea typeface="ＭＳ 明朝"/>
                <a:cs typeface="Arial"/>
              </a:rPr>
              <a:t>the target</a:t>
            </a:r>
            <a:endParaRPr lang="bg-BG" sz="2200" dirty="0">
              <a:solidFill>
                <a:schemeClr val="bg1"/>
              </a:solidFill>
              <a:latin typeface="Liberation Sans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128556761.jpg"/>
          <p:cNvPicPr>
            <a:picLocks noChangeAspect="1"/>
          </p:cNvPicPr>
          <p:nvPr/>
        </p:nvPicPr>
        <p:blipFill>
          <a:blip r:embed="rId2" cstate="print"/>
          <a:srcRect r="4357"/>
          <a:stretch>
            <a:fillRect/>
          </a:stretch>
        </p:blipFill>
        <p:spPr>
          <a:xfrm>
            <a:off x="3419872" y="2708920"/>
            <a:ext cx="5724128" cy="414908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7200800" cy="4464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Times change, customers change,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markets change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Revitalize your products and services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Create something different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or delete something old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Add a "new twist“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to increase sales!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064896" cy="90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163E6F"/>
                </a:solidFill>
                <a:latin typeface="Helvetica 55 Roman" pitchFamily="34" charset="0"/>
              </a:rPr>
              <a:t>Why keep things the same?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ide 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7200800" cy="4464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Business is not always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black and white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Make concessions,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when necessary, to:</a:t>
            </a:r>
          </a:p>
          <a:p>
            <a:pPr marL="576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Satisfy loyal customers</a:t>
            </a:r>
          </a:p>
          <a:p>
            <a:pPr marL="576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Attract new ones </a:t>
            </a:r>
          </a:p>
          <a:p>
            <a:pPr marL="576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Who just might one day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before loyal customers!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3" y="620688"/>
            <a:ext cx="4392488" cy="90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163E6F"/>
                </a:solidFill>
                <a:latin typeface="Helvetica 55 Roman" pitchFamily="34" charset="0"/>
              </a:rPr>
              <a:t>Concessions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4320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7848872" cy="4464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Don't stop with a basic sale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Upsell with add-ons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Determine what complements your product or service</a:t>
            </a:r>
          </a:p>
          <a:p>
            <a:pPr marL="612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Extended warranty</a:t>
            </a:r>
          </a:p>
          <a:p>
            <a:pPr marL="612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Follow-up support</a:t>
            </a:r>
          </a:p>
          <a:p>
            <a:pPr marL="612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Discount on supplementary items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064896" cy="90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163E6F"/>
                </a:solidFill>
                <a:latin typeface="Helvetica 55 Roman" pitchFamily="34" charset="0"/>
              </a:rPr>
              <a:t>Value-Added Services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utterstock_212519152.jpg"/>
          <p:cNvPicPr>
            <a:picLocks noChangeAspect="1"/>
          </p:cNvPicPr>
          <p:nvPr/>
        </p:nvPicPr>
        <p:blipFill>
          <a:blip r:embed="rId2" cstate="print"/>
          <a:srcRect r="11111"/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 flipH="1">
            <a:off x="2727176" y="1628800"/>
            <a:ext cx="6858000" cy="36004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5328592" cy="4464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Use referrals to grow your business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Ask satisfied customers</a:t>
            </a:r>
            <a:b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</a:b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for referral names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Get permission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Contact prospective customers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Word-of-mouth advertising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Great source for new business</a:t>
            </a:r>
          </a:p>
          <a:p>
            <a:pPr marL="648000" lvl="0" indent="-360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Wingdings" pitchFamily="2" charset="2"/>
              <a:buChar char="ü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Cost effective!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3" y="620688"/>
            <a:ext cx="5544616" cy="90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163E6F"/>
                </a:solidFill>
                <a:latin typeface="Helvetica 55 Roman" pitchFamily="34" charset="0"/>
              </a:rPr>
              <a:t>Referrals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547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211071595.jpg"/>
          <p:cNvPicPr>
            <a:picLocks noChangeAspect="1"/>
          </p:cNvPicPr>
          <p:nvPr/>
        </p:nvPicPr>
        <p:blipFill>
          <a:blip r:embed="rId2" cstate="print"/>
          <a:srcRect b="16859"/>
          <a:stretch>
            <a:fillRect/>
          </a:stretch>
        </p:blipFill>
        <p:spPr>
          <a:xfrm>
            <a:off x="0" y="1484784"/>
            <a:ext cx="9144000" cy="5373216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611560" y="1700808"/>
            <a:ext cx="7848872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Complaints are inevitable</a:t>
            </a:r>
          </a:p>
          <a:p>
            <a:pPr marL="252000" lvl="0" indent="-25200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rgbClr val="EE3425"/>
              </a:buClr>
              <a:buFont typeface="Arial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  <a:latin typeface="Helvetica 55 Roman" pitchFamily="34" charset="0"/>
              </a:rPr>
              <a:t>Critical factor – How are they handled?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39552" y="620688"/>
            <a:ext cx="8136904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163E6F"/>
                </a:solidFill>
                <a:latin typeface="Helvetica 55 Roman" pitchFamily="34" charset="0"/>
              </a:rPr>
              <a:t>Hear a Complaint – Save a Customer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Helvetica 55 Roman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1560" y="1340768"/>
            <a:ext cx="8064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2346</TotalTime>
  <Words>925</Words>
  <Application>Microsoft Macintosh PowerPoint</Application>
  <PresentationFormat>On-screen Show (4:3)</PresentationFormat>
  <Paragraphs>186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Calibri</vt:lpstr>
      <vt:lpstr>Hand Of Sean</vt:lpstr>
      <vt:lpstr>Helvetica 35 Thin</vt:lpstr>
      <vt:lpstr>Helvetica 55 Roman</vt:lpstr>
      <vt:lpstr>Helvetica 95 Black</vt:lpstr>
      <vt:lpstr>Liberation Sans</vt:lpstr>
      <vt:lpstr>Museo 700</vt:lpstr>
      <vt:lpstr>Oswald Light</vt:lpstr>
      <vt:lpstr>Wingdings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francis</dc:creator>
  <cp:lastModifiedBy>Richard Weinberger</cp:lastModifiedBy>
  <cp:revision>316</cp:revision>
  <dcterms:created xsi:type="dcterms:W3CDTF">2014-09-12T18:30:41Z</dcterms:created>
  <dcterms:modified xsi:type="dcterms:W3CDTF">2020-03-10T01:10:08Z</dcterms:modified>
</cp:coreProperties>
</file>